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Arimo Bold" charset="1" panose="020B0704020202020204"/>
      <p:regular r:id="rId24"/>
    </p:embeddedFont>
    <p:embeddedFont>
      <p:font typeface="DejaVu Sans Bold" charset="1" panose="020B0803030604020204"/>
      <p:regular r:id="rId25"/>
    </p:embeddedFont>
    <p:embeddedFont>
      <p:font typeface="DejaVu Sans Light" charset="1" panose="020B0603030804020204"/>
      <p:regular r:id="rId26"/>
    </p:embeddedFont>
    <p:embeddedFont>
      <p:font typeface="Arial" charset="1" panose="020B0502020202020204"/>
      <p:regular r:id="rId28"/>
    </p:embeddedFont>
    <p:embeddedFont>
      <p:font typeface="Arial Bold" charset="1" panose="020B0802020202020204"/>
      <p:regular r:id="rId29"/>
    </p:embeddedFont>
    <p:embeddedFont>
      <p:font typeface="Edo" charset="1" panose="02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notesSlides/notesSlide2.xml" Type="http://schemas.openxmlformats.org/officeDocument/2006/relationships/note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ailto:JOSH@GRANDRAPIDS.ORG" TargetMode="External" Type="http://schemas.openxmlformats.org/officeDocument/2006/relationships/hyperlink"/><Relationship Id="rId5" Target="../media/image5.jpeg" Type="http://schemas.openxmlformats.org/officeDocument/2006/relationships/image"/><Relationship Id="rId6" Target="../media/image6.png" Type="http://schemas.openxmlformats.org/officeDocument/2006/relationships/image"/><Relationship Id="rId7" Target="../media/image7.jpeg" Type="http://schemas.openxmlformats.org/officeDocument/2006/relationships/image"/><Relationship Id="rId8" Target="mailto:RGORMAN@MUSKEGON.ORG" TargetMode="External" Type="http://schemas.openxmlformats.org/officeDocument/2006/relationships/hyperlink"/><Relationship Id="rId9" Target="mailto:MALLEN@GRANDHAVENCHAMBER.ORG"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 y="495300"/>
            <a:ext cx="7086600" cy="8950473"/>
          </a:xfrm>
          <a:custGeom>
            <a:avLst/>
            <a:gdLst/>
            <a:ahLst/>
            <a:cxnLst/>
            <a:rect r="r" b="b" t="t" l="l"/>
            <a:pathLst>
              <a:path h="8950473" w="7086600">
                <a:moveTo>
                  <a:pt x="0" y="0"/>
                </a:moveTo>
                <a:lnTo>
                  <a:pt x="7086600" y="0"/>
                </a:lnTo>
                <a:lnTo>
                  <a:pt x="7086600" y="8950473"/>
                </a:lnTo>
                <a:lnTo>
                  <a:pt x="0" y="8950473"/>
                </a:lnTo>
                <a:lnTo>
                  <a:pt x="0" y="0"/>
                </a:lnTo>
                <a:close/>
              </a:path>
            </a:pathLst>
          </a:custGeom>
          <a:blipFill>
            <a:blip r:embed="rId3"/>
            <a:stretch>
              <a:fillRect l="0" t="0" r="0" b="0"/>
            </a:stretch>
          </a:blipFill>
        </p:spPr>
      </p:sp>
      <p:grpSp>
        <p:nvGrpSpPr>
          <p:cNvPr name="Group 3" id="3"/>
          <p:cNvGrpSpPr/>
          <p:nvPr/>
        </p:nvGrpSpPr>
        <p:grpSpPr>
          <a:xfrm rot="0">
            <a:off x="9144000" y="295006"/>
            <a:ext cx="7772400" cy="1800494"/>
            <a:chOff x="0" y="0"/>
            <a:chExt cx="10363200" cy="2400658"/>
          </a:xfrm>
        </p:grpSpPr>
        <p:sp>
          <p:nvSpPr>
            <p:cNvPr name="Freeform 4" id="4"/>
            <p:cNvSpPr/>
            <p:nvPr/>
          </p:nvSpPr>
          <p:spPr>
            <a:xfrm flipH="false" flipV="false" rot="0">
              <a:off x="0" y="0"/>
              <a:ext cx="10363200" cy="2400681"/>
            </a:xfrm>
            <a:custGeom>
              <a:avLst/>
              <a:gdLst/>
              <a:ahLst/>
              <a:cxnLst/>
              <a:rect r="r" b="b" t="t" l="l"/>
              <a:pathLst>
                <a:path h="2400681" w="10363200">
                  <a:moveTo>
                    <a:pt x="0" y="0"/>
                  </a:moveTo>
                  <a:lnTo>
                    <a:pt x="10363200" y="0"/>
                  </a:lnTo>
                  <a:lnTo>
                    <a:pt x="10363200" y="2400681"/>
                  </a:lnTo>
                  <a:lnTo>
                    <a:pt x="0" y="2400681"/>
                  </a:lnTo>
                  <a:close/>
                </a:path>
              </a:pathLst>
            </a:custGeom>
            <a:solidFill>
              <a:srgbClr val="3CDBC0"/>
            </a:solidFill>
          </p:spPr>
        </p:sp>
        <p:sp>
          <p:nvSpPr>
            <p:cNvPr name="TextBox 5" id="5"/>
            <p:cNvSpPr txBox="true"/>
            <p:nvPr/>
          </p:nvSpPr>
          <p:spPr>
            <a:xfrm>
              <a:off x="0" y="-28575"/>
              <a:ext cx="10363200" cy="2429233"/>
            </a:xfrm>
            <a:prstGeom prst="rect">
              <a:avLst/>
            </a:prstGeom>
          </p:spPr>
          <p:txBody>
            <a:bodyPr anchor="t" rtlCol="false" tIns="50800" lIns="50800" bIns="50800" rIns="50800"/>
            <a:lstStyle/>
            <a:p>
              <a:pPr algn="ctr">
                <a:lnSpc>
                  <a:spcPts val="6480"/>
                </a:lnSpc>
              </a:pPr>
              <a:r>
                <a:rPr lang="en-US" sz="5400" b="true">
                  <a:solidFill>
                    <a:srgbClr val="FFFFFF"/>
                  </a:solidFill>
                  <a:latin typeface="Arimo Bold"/>
                  <a:ea typeface="Arimo Bold"/>
                  <a:cs typeface="Arimo Bold"/>
                  <a:sym typeface="Arimo Bold"/>
                </a:rPr>
                <a:t>ESTA – Five Key Changes</a:t>
              </a:r>
            </a:p>
          </p:txBody>
        </p:sp>
      </p:grpSp>
      <p:sp>
        <p:nvSpPr>
          <p:cNvPr name="TextBox 6" id="6"/>
          <p:cNvSpPr txBox="true"/>
          <p:nvPr/>
        </p:nvSpPr>
        <p:spPr>
          <a:xfrm rot="0">
            <a:off x="8773485" y="2131695"/>
            <a:ext cx="8956364" cy="7441781"/>
          </a:xfrm>
          <a:prstGeom prst="rect">
            <a:avLst/>
          </a:prstGeom>
        </p:spPr>
        <p:txBody>
          <a:bodyPr anchor="t" rtlCol="false" tIns="0" lIns="0" bIns="0" rIns="0">
            <a:spAutoFit/>
          </a:bodyPr>
          <a:lstStyle/>
          <a:p>
            <a:pPr algn="l" marL="579030" indent="-289515" lvl="1">
              <a:lnSpc>
                <a:spcPts val="3839"/>
              </a:lnSpc>
              <a:buFont typeface="Arial"/>
              <a:buChar char="•"/>
            </a:pPr>
            <a:r>
              <a:rPr lang="en-US" b="true" sz="3199" spc="5">
                <a:solidFill>
                  <a:srgbClr val="000000"/>
                </a:solidFill>
                <a:latin typeface="DejaVu Sans Bold"/>
                <a:ea typeface="DejaVu Sans Bold"/>
                <a:cs typeface="DejaVu Sans Bold"/>
                <a:sym typeface="DejaVu Sans Bold"/>
              </a:rPr>
              <a:t>Exempt small business </a:t>
            </a:r>
            <a:r>
              <a:rPr lang="en-US" sz="3199" spc="5">
                <a:solidFill>
                  <a:srgbClr val="000000"/>
                </a:solidFill>
                <a:latin typeface="DejaVu Sans Light"/>
                <a:ea typeface="DejaVu Sans Light"/>
                <a:cs typeface="DejaVu Sans Light"/>
                <a:sym typeface="DejaVu Sans Light"/>
              </a:rPr>
              <a:t>and certain classifications of workers.</a:t>
            </a:r>
          </a:p>
          <a:p>
            <a:pPr algn="l" marL="579030" indent="-289515" lvl="1">
              <a:lnSpc>
                <a:spcPts val="3839"/>
              </a:lnSpc>
              <a:buFont typeface="Arial"/>
              <a:buChar char="•"/>
            </a:pPr>
            <a:r>
              <a:rPr lang="en-US" sz="3199" spc="5">
                <a:solidFill>
                  <a:srgbClr val="000000"/>
                </a:solidFill>
                <a:latin typeface="DejaVu Sans Light"/>
                <a:ea typeface="DejaVu Sans Light"/>
                <a:cs typeface="DejaVu Sans Light"/>
                <a:sym typeface="DejaVu Sans Light"/>
              </a:rPr>
              <a:t>Allow employers to </a:t>
            </a:r>
            <a:r>
              <a:rPr lang="en-US" b="true" sz="3199" spc="5">
                <a:solidFill>
                  <a:srgbClr val="000000"/>
                </a:solidFill>
                <a:latin typeface="DejaVu Sans Bold"/>
                <a:ea typeface="DejaVu Sans Bold"/>
                <a:cs typeface="DejaVu Sans Bold"/>
                <a:sym typeface="DejaVu Sans Bold"/>
              </a:rPr>
              <a:t>frontload time and avoid tracking </a:t>
            </a:r>
            <a:r>
              <a:rPr lang="en-US" sz="3199" spc="5">
                <a:solidFill>
                  <a:srgbClr val="000000"/>
                </a:solidFill>
                <a:latin typeface="DejaVu Sans Light"/>
                <a:ea typeface="DejaVu Sans Light"/>
                <a:cs typeface="DejaVu Sans Light"/>
                <a:sym typeface="DejaVu Sans Light"/>
              </a:rPr>
              <a:t>and carryover requirements. </a:t>
            </a:r>
          </a:p>
          <a:p>
            <a:pPr algn="l" marL="579030" indent="-289515" lvl="1">
              <a:lnSpc>
                <a:spcPts val="3839"/>
              </a:lnSpc>
              <a:buFont typeface="Arial"/>
              <a:buChar char="•"/>
            </a:pPr>
            <a:r>
              <a:rPr lang="en-US" sz="3199" spc="5">
                <a:solidFill>
                  <a:srgbClr val="000000"/>
                </a:solidFill>
                <a:latin typeface="DejaVu Sans Light"/>
                <a:ea typeface="DejaVu Sans Light"/>
                <a:cs typeface="DejaVu Sans Light"/>
                <a:sym typeface="DejaVu Sans Light"/>
              </a:rPr>
              <a:t>Give businesses </a:t>
            </a:r>
            <a:r>
              <a:rPr lang="en-US" b="true" sz="3199" spc="5">
                <a:solidFill>
                  <a:srgbClr val="000000"/>
                </a:solidFill>
                <a:latin typeface="DejaVu Sans Bold"/>
                <a:ea typeface="DejaVu Sans Bold"/>
                <a:cs typeface="DejaVu Sans Bold"/>
                <a:sym typeface="DejaVu Sans Bold"/>
              </a:rPr>
              <a:t>more flexibility to combine</a:t>
            </a:r>
            <a:r>
              <a:rPr lang="en-US" sz="3199" spc="5">
                <a:solidFill>
                  <a:srgbClr val="000000"/>
                </a:solidFill>
                <a:latin typeface="DejaVu Sans Light"/>
                <a:ea typeface="DejaVu Sans Light"/>
                <a:cs typeface="DejaVu Sans Light"/>
                <a:sym typeface="DejaVu Sans Light"/>
              </a:rPr>
              <a:t> earned sick time with other PTO.</a:t>
            </a:r>
          </a:p>
          <a:p>
            <a:pPr algn="l" marL="579030" indent="-289515" lvl="1">
              <a:lnSpc>
                <a:spcPts val="3839"/>
              </a:lnSpc>
              <a:buFont typeface="Arial"/>
              <a:buChar char="•"/>
            </a:pPr>
            <a:r>
              <a:rPr lang="en-US" b="true" sz="3199" spc="5">
                <a:solidFill>
                  <a:srgbClr val="000000"/>
                </a:solidFill>
                <a:latin typeface="DejaVu Sans Bold"/>
                <a:ea typeface="DejaVu Sans Bold"/>
                <a:cs typeface="DejaVu Sans Bold"/>
                <a:sym typeface="DejaVu Sans Bold"/>
              </a:rPr>
              <a:t>Avoid a one-size-fits-all approach </a:t>
            </a:r>
            <a:r>
              <a:rPr lang="en-US" sz="3199" spc="5">
                <a:solidFill>
                  <a:srgbClr val="000000"/>
                </a:solidFill>
                <a:latin typeface="DejaVu Sans Light"/>
                <a:ea typeface="DejaVu Sans Light"/>
                <a:cs typeface="DejaVu Sans Light"/>
                <a:sym typeface="DejaVu Sans Light"/>
              </a:rPr>
              <a:t>to advanced notice and increments of time, recognizing that different businesses have different needs.</a:t>
            </a:r>
          </a:p>
          <a:p>
            <a:pPr algn="l" marL="579030" indent="-289515" lvl="1">
              <a:lnSpc>
                <a:spcPts val="3839"/>
              </a:lnSpc>
              <a:buFont typeface="Arial"/>
              <a:buChar char="•"/>
            </a:pPr>
            <a:r>
              <a:rPr lang="en-US" b="true" sz="3199" spc="5">
                <a:solidFill>
                  <a:srgbClr val="000000"/>
                </a:solidFill>
                <a:latin typeface="DejaVu Sans Bold"/>
                <a:ea typeface="DejaVu Sans Bold"/>
                <a:cs typeface="DejaVu Sans Bold"/>
                <a:sym typeface="DejaVu Sans Bold"/>
              </a:rPr>
              <a:t>Strike private right of action </a:t>
            </a:r>
            <a:r>
              <a:rPr lang="en-US" sz="3199" spc="5">
                <a:solidFill>
                  <a:srgbClr val="000000"/>
                </a:solidFill>
                <a:latin typeface="DejaVu Sans Light"/>
                <a:ea typeface="DejaVu Sans Light"/>
                <a:cs typeface="DejaVu Sans Light"/>
                <a:sym typeface="DejaVu Sans Light"/>
              </a:rPr>
              <a:t>and rebuttable presumption, leaving enforcement with the state.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19283" y="1055945"/>
            <a:ext cx="5778248" cy="5232639"/>
          </a:xfrm>
          <a:prstGeom prst="rect">
            <a:avLst/>
          </a:prstGeom>
        </p:spPr>
        <p:txBody>
          <a:bodyPr anchor="t" rtlCol="false" tIns="0" lIns="0" bIns="0" rIns="0">
            <a:spAutoFit/>
          </a:bodyPr>
          <a:lstStyle/>
          <a:p>
            <a:pPr algn="l">
              <a:lnSpc>
                <a:spcPts val="10692"/>
              </a:lnSpc>
            </a:pPr>
            <a:r>
              <a:rPr lang="en-US" sz="9900" b="true">
                <a:solidFill>
                  <a:srgbClr val="115E67"/>
                </a:solidFill>
                <a:latin typeface="Arimo Bold"/>
                <a:ea typeface="Arimo Bold"/>
                <a:cs typeface="Arimo Bold"/>
                <a:sym typeface="Arimo Bold"/>
              </a:rPr>
              <a:t>Coalition members</a:t>
            </a:r>
          </a:p>
        </p:txBody>
      </p:sp>
      <p:sp>
        <p:nvSpPr>
          <p:cNvPr name="Freeform 3" id="3"/>
          <p:cNvSpPr/>
          <p:nvPr/>
        </p:nvSpPr>
        <p:spPr>
          <a:xfrm flipH="false" flipV="false" rot="0">
            <a:off x="7696690" y="1235964"/>
            <a:ext cx="9230785" cy="8353862"/>
          </a:xfrm>
          <a:custGeom>
            <a:avLst/>
            <a:gdLst/>
            <a:ahLst/>
            <a:cxnLst/>
            <a:rect r="r" b="b" t="t" l="l"/>
            <a:pathLst>
              <a:path h="8353862" w="9230785">
                <a:moveTo>
                  <a:pt x="0" y="0"/>
                </a:moveTo>
                <a:lnTo>
                  <a:pt x="9230786" y="0"/>
                </a:lnTo>
                <a:lnTo>
                  <a:pt x="9230786" y="8353862"/>
                </a:lnTo>
                <a:lnTo>
                  <a:pt x="0" y="8353862"/>
                </a:lnTo>
                <a:lnTo>
                  <a:pt x="0" y="0"/>
                </a:lnTo>
                <a:close/>
              </a:path>
            </a:pathLst>
          </a:custGeom>
          <a:blipFill>
            <a:blip r:embed="rId3"/>
            <a:stretch>
              <a:fillRect l="0" t="-60" r="0" b="-60"/>
            </a:stretch>
          </a:blipFill>
        </p:spPr>
      </p:sp>
    </p:spTree>
  </p:cSld>
  <p:clrMapOvr>
    <a:masterClrMapping/>
  </p:clrMapOvr>
  <p:transition spd="fast">
    <p:fade/>
  </p:transition>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1"/>
          <a:ext cx="18288000" cy="10134600"/>
        </p:xfrm>
        <a:graphic>
          <a:graphicData uri="http://schemas.openxmlformats.org/drawingml/2006/table">
            <a:tbl>
              <a:tblPr/>
              <a:tblGrid>
                <a:gridCol w="18288000"/>
              </a:tblGrid>
              <a:tr h="1486545">
                <a:tc>
                  <a:txBody>
                    <a:bodyPr anchor="t" rtlCol="false"/>
                    <a:lstStyle/>
                    <a:p>
                      <a:pPr algn="ctr">
                        <a:lnSpc>
                          <a:spcPts val="7920"/>
                        </a:lnSpc>
                        <a:defRPr/>
                      </a:pPr>
                      <a:r>
                        <a:rPr lang="en-US" b="true" sz="6600">
                          <a:solidFill>
                            <a:srgbClr val="FFFFFF"/>
                          </a:solidFill>
                          <a:latin typeface="Arimo Bold"/>
                          <a:ea typeface="Arimo Bold"/>
                          <a:cs typeface="Arimo Bold"/>
                          <a:sym typeface="Arimo Bold"/>
                        </a:rPr>
                        <a:t>HB 4002</a:t>
                      </a:r>
                      <a:endParaRPr lang="en-US" sz="1100"/>
                    </a:p>
                    <a:p>
                      <a:pPr algn="ctr">
                        <a:lnSpc>
                          <a:spcPts val="7920"/>
                        </a:lnSpc>
                      </a:pPr>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156082"/>
                    </a:solidFill>
                  </a:tcPr>
                </a:tc>
              </a:tr>
              <a:tr h="975546">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Exempts small businesses (employers with less than 50 employees) </a:t>
                      </a:r>
                      <a:endParaRPr lang="en-US" sz="1100"/>
                    </a:p>
                    <a:p>
                      <a:pPr algn="l" marL="488632" indent="-244316" lvl="1">
                        <a:lnSpc>
                          <a:spcPts val="3240"/>
                        </a:lnSpc>
                      </a:pPr>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975546">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Clarifies the definition of employees eligible for benefits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r h="975546">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Retains the accrual method of 1 hour for every 30 hours worked, with usage capped at 72 hours per year, and limiting carryover to 72 hours </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975546">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Recognizes that employers who frontload 72 hours per year are compliant and </a:t>
                      </a:r>
                      <a:r>
                        <a:rPr lang="en-US" b="true" sz="2700">
                          <a:solidFill>
                            <a:srgbClr val="000000"/>
                          </a:solidFill>
                          <a:latin typeface="Arial Bold"/>
                          <a:ea typeface="Arial Bold"/>
                          <a:cs typeface="Arial Bold"/>
                          <a:sym typeface="Arial Bold"/>
                        </a:rPr>
                        <a:t>do not</a:t>
                      </a:r>
                      <a:r>
                        <a:rPr lang="en-US" sz="2700">
                          <a:solidFill>
                            <a:srgbClr val="000000"/>
                          </a:solidFill>
                          <a:latin typeface="Arial"/>
                          <a:ea typeface="Arial"/>
                          <a:cs typeface="Arial"/>
                          <a:sym typeface="Arial"/>
                        </a:rPr>
                        <a:t> need to carryover time from one benefit year to the next</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r h="975546">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Permits employers to provide a single PTO bank that can be used for all purposes including ESTA. Gets rid of “same terms and conditions”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931593">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Advanced notice and notification must align with the employer’s customary notice</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r h="975546">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Employers may limit use of leave to 1-hour increments</a:t>
                      </a:r>
                      <a:endParaRPr lang="en-US" sz="1100"/>
                    </a:p>
                    <a:p>
                      <a:pPr algn="l" marL="488632" indent="-244316" lvl="1">
                        <a:lnSpc>
                          <a:spcPts val="3240"/>
                        </a:lnSpc>
                      </a:pPr>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931593">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Rebuttable presumption and private right of action eliminated</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r h="931593">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Allows employers to require employees to take ESTA time concurrently with FMLA, or any other applicable law</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bl>
          </a:graphicData>
        </a:graphic>
      </p:graphicFrame>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0"/>
          <a:ext cx="18288000" cy="10248900"/>
        </p:xfrm>
        <a:graphic>
          <a:graphicData uri="http://schemas.openxmlformats.org/drawingml/2006/table">
            <a:tbl>
              <a:tblPr/>
              <a:tblGrid>
                <a:gridCol w="18288000"/>
              </a:tblGrid>
              <a:tr h="1974641">
                <a:tc>
                  <a:txBody>
                    <a:bodyPr anchor="t" rtlCol="false"/>
                    <a:lstStyle/>
                    <a:p>
                      <a:pPr algn="ctr">
                        <a:lnSpc>
                          <a:spcPts val="7200"/>
                        </a:lnSpc>
                        <a:defRPr/>
                      </a:pPr>
                      <a:r>
                        <a:rPr lang="en-US" b="true" sz="6000">
                          <a:solidFill>
                            <a:srgbClr val="FFFFFF"/>
                          </a:solidFill>
                          <a:latin typeface="Arimo Bold"/>
                          <a:ea typeface="Arimo Bold"/>
                          <a:cs typeface="Arimo Bold"/>
                          <a:sym typeface="Arimo Bold"/>
                        </a:rPr>
                        <a:t>SB 15</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156082"/>
                    </a:solidFill>
                  </a:tcPr>
                </a:tc>
              </a:tr>
              <a:tr h="1295859">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Defines small business as fewer than 25 employees. (Does not exempt. Would mean they could provide 40 hours paid/ 32 unpaid.)</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1295859">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Allows small businesses to </a:t>
                      </a:r>
                      <a:r>
                        <a:rPr lang="en-US" b="true" sz="2700">
                          <a:solidFill>
                            <a:srgbClr val="000000"/>
                          </a:solidFill>
                          <a:latin typeface="Arial Bold"/>
                          <a:ea typeface="Arial Bold"/>
                          <a:cs typeface="Arial Bold"/>
                          <a:sym typeface="Arial Bold"/>
                        </a:rPr>
                        <a:t>frontload</a:t>
                      </a:r>
                      <a:r>
                        <a:rPr lang="en-US" sz="2700">
                          <a:solidFill>
                            <a:srgbClr val="000000"/>
                          </a:solidFill>
                          <a:latin typeface="Arial"/>
                          <a:ea typeface="Arial"/>
                          <a:cs typeface="Arial"/>
                          <a:sym typeface="Arial"/>
                        </a:rPr>
                        <a:t> 40 hours of paid and 32 hours of unpaid earned sick time at the beginning of the year.</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r h="1295859">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Retains the accrual method of 1 hour for every 30 hours worked but permits frontloading of 72 hours as an </a:t>
                      </a:r>
                      <a:r>
                        <a:rPr lang="en-US" b="true" sz="2700">
                          <a:solidFill>
                            <a:srgbClr val="000000"/>
                          </a:solidFill>
                          <a:latin typeface="Arial Bold"/>
                          <a:ea typeface="Arial Bold"/>
                          <a:cs typeface="Arial Bold"/>
                          <a:sym typeface="Arial Bold"/>
                        </a:rPr>
                        <a:t>alternative </a:t>
                      </a:r>
                      <a:r>
                        <a:rPr lang="en-US" sz="2700">
                          <a:solidFill>
                            <a:srgbClr val="000000"/>
                          </a:solidFill>
                          <a:latin typeface="Arial"/>
                          <a:ea typeface="Arial"/>
                          <a:cs typeface="Arial"/>
                          <a:sym typeface="Arial"/>
                        </a:rPr>
                        <a:t>to the accrual method, while </a:t>
                      </a:r>
                      <a:r>
                        <a:rPr lang="en-US" b="true" sz="2700">
                          <a:solidFill>
                            <a:srgbClr val="000000"/>
                          </a:solidFill>
                          <a:latin typeface="Arial Bold"/>
                          <a:ea typeface="Arial Bold"/>
                          <a:cs typeface="Arial Bold"/>
                          <a:sym typeface="Arial Bold"/>
                        </a:rPr>
                        <a:t>retaining the carryover </a:t>
                      </a:r>
                      <a:r>
                        <a:rPr lang="en-US" sz="2700">
                          <a:solidFill>
                            <a:srgbClr val="000000"/>
                          </a:solidFill>
                          <a:latin typeface="Arial"/>
                          <a:ea typeface="Arial"/>
                          <a:cs typeface="Arial"/>
                          <a:sym typeface="Arial"/>
                        </a:rPr>
                        <a:t>from year to year. </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1794962">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Carryover from year to year may be limited to 144 hours if the employer pays the employee the value of the employee’s unused sick time before the end of the year. If the employer does not pay out the value, carryover may be capped at 288 hours.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r h="1295859">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Employers may limit increment of use to 1 hour. </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CCD2D8"/>
                    </a:solidFill>
                  </a:tcPr>
                </a:tc>
              </a:tr>
              <a:tr h="1295859">
                <a:tc>
                  <a:txBody>
                    <a:bodyPr anchor="t" rtlCol="false"/>
                    <a:lstStyle/>
                    <a:p>
                      <a:pPr algn="l" marL="488632" indent="-244316" lvl="1">
                        <a:lnSpc>
                          <a:spcPts val="3240"/>
                        </a:lnSpc>
                        <a:buFont typeface="Arial"/>
                        <a:buChar char="•"/>
                        <a:defRPr/>
                      </a:pPr>
                      <a:r>
                        <a:rPr lang="en-US" sz="2700">
                          <a:solidFill>
                            <a:srgbClr val="000000"/>
                          </a:solidFill>
                          <a:latin typeface="Arial"/>
                          <a:ea typeface="Arial"/>
                          <a:cs typeface="Arial"/>
                          <a:sym typeface="Arial"/>
                        </a:rPr>
                        <a:t>Rebuttable presumption and private right of action eliminated.</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7EAED"/>
                    </a:solidFill>
                  </a:tcPr>
                </a:tc>
              </a:tr>
            </a:tbl>
          </a:graphicData>
        </a:graphic>
      </p:graphicFrame>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743200" y="778212"/>
            <a:ext cx="12153900" cy="1038374"/>
          </a:xfrm>
          <a:prstGeom prst="rect">
            <a:avLst/>
          </a:prstGeom>
        </p:spPr>
        <p:txBody>
          <a:bodyPr anchor="t" rtlCol="false" tIns="0" lIns="0" bIns="0" rIns="0">
            <a:spAutoFit/>
          </a:bodyPr>
          <a:lstStyle/>
          <a:p>
            <a:pPr algn="ctr">
              <a:lnSpc>
                <a:spcPts val="7800"/>
              </a:lnSpc>
            </a:pPr>
            <a:r>
              <a:rPr lang="en-US" sz="6501">
                <a:solidFill>
                  <a:srgbClr val="115E67"/>
                </a:solidFill>
                <a:latin typeface="Edo"/>
                <a:ea typeface="Edo"/>
                <a:cs typeface="Edo"/>
                <a:sym typeface="Edo"/>
              </a:rPr>
              <a:t>CONTACT INFO:</a:t>
            </a:r>
          </a:p>
        </p:txBody>
      </p:sp>
      <p:sp>
        <p:nvSpPr>
          <p:cNvPr name="Freeform 3" id="3"/>
          <p:cNvSpPr/>
          <p:nvPr/>
        </p:nvSpPr>
        <p:spPr>
          <a:xfrm flipH="false" flipV="false" rot="0">
            <a:off x="15675533" y="557282"/>
            <a:ext cx="2038350" cy="2038350"/>
          </a:xfrm>
          <a:custGeom>
            <a:avLst/>
            <a:gdLst/>
            <a:ahLst/>
            <a:cxnLst/>
            <a:rect r="r" b="b" t="t" l="l"/>
            <a:pathLst>
              <a:path h="2038350" w="2038350">
                <a:moveTo>
                  <a:pt x="0" y="0"/>
                </a:moveTo>
                <a:lnTo>
                  <a:pt x="2038350" y="0"/>
                </a:lnTo>
                <a:lnTo>
                  <a:pt x="2038350" y="2038350"/>
                </a:lnTo>
                <a:lnTo>
                  <a:pt x="0" y="20383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317914" y="7952025"/>
            <a:ext cx="5004472" cy="1810911"/>
          </a:xfrm>
          <a:prstGeom prst="rect">
            <a:avLst/>
          </a:prstGeom>
        </p:spPr>
        <p:txBody>
          <a:bodyPr anchor="t" rtlCol="false" tIns="0" lIns="0" bIns="0" rIns="0">
            <a:spAutoFit/>
          </a:bodyPr>
          <a:lstStyle/>
          <a:p>
            <a:pPr algn="ctr">
              <a:lnSpc>
                <a:spcPts val="2879"/>
              </a:lnSpc>
            </a:pPr>
            <a:r>
              <a:rPr lang="en-US" sz="2400" b="true">
                <a:solidFill>
                  <a:srgbClr val="000000"/>
                </a:solidFill>
                <a:latin typeface="Arimo Bold"/>
                <a:ea typeface="Arimo Bold"/>
                <a:cs typeface="Arimo Bold"/>
                <a:sym typeface="Arimo Bold"/>
              </a:rPr>
              <a:t>JOSHUA LUNGER</a:t>
            </a:r>
          </a:p>
          <a:p>
            <a:pPr algn="ctr">
              <a:lnSpc>
                <a:spcPts val="2879"/>
              </a:lnSpc>
            </a:pPr>
            <a:r>
              <a:rPr lang="en-US" sz="2400" b="true">
                <a:solidFill>
                  <a:srgbClr val="000000"/>
                </a:solidFill>
                <a:latin typeface="Arimo Bold"/>
                <a:ea typeface="Arimo Bold"/>
                <a:cs typeface="Arimo Bold"/>
                <a:sym typeface="Arimo Bold"/>
              </a:rPr>
              <a:t>VP OF GOVERNMENT AFFAIRS</a:t>
            </a:r>
          </a:p>
          <a:p>
            <a:pPr algn="ctr">
              <a:lnSpc>
                <a:spcPts val="2879"/>
              </a:lnSpc>
            </a:pPr>
            <a:r>
              <a:rPr lang="en-US" sz="2400" b="true">
                <a:solidFill>
                  <a:srgbClr val="000000"/>
                </a:solidFill>
                <a:latin typeface="Arimo Bold"/>
                <a:ea typeface="Arimo Bold"/>
                <a:cs typeface="Arimo Bold"/>
                <a:sym typeface="Arimo Bold"/>
              </a:rPr>
              <a:t>GRAND RAPIDS CHAMBER</a:t>
            </a:r>
          </a:p>
          <a:p>
            <a:pPr algn="ctr">
              <a:lnSpc>
                <a:spcPts val="2879"/>
              </a:lnSpc>
            </a:pPr>
            <a:r>
              <a:rPr lang="en-US" b="true" sz="2400" u="sng">
                <a:solidFill>
                  <a:srgbClr val="467886"/>
                </a:solidFill>
                <a:latin typeface="Arimo Bold"/>
                <a:ea typeface="Arimo Bold"/>
                <a:cs typeface="Arimo Bold"/>
                <a:sym typeface="Arimo Bold"/>
                <a:hlinkClick r:id="rId4" tooltip="mailto:JOSH@GRANDRAPIDS.ORG"/>
              </a:rPr>
              <a:t>JOSH@GRANDRAPIDS.ORG</a:t>
            </a:r>
          </a:p>
          <a:p>
            <a:pPr algn="ctr">
              <a:lnSpc>
                <a:spcPts val="2879"/>
              </a:lnSpc>
            </a:pPr>
          </a:p>
        </p:txBody>
      </p:sp>
      <p:sp>
        <p:nvSpPr>
          <p:cNvPr name="Freeform 5" id="5" descr="Headshot of Josh Lunger"/>
          <p:cNvSpPr/>
          <p:nvPr/>
        </p:nvSpPr>
        <p:spPr>
          <a:xfrm flipH="false" flipV="false" rot="0">
            <a:off x="6643929" y="2111512"/>
            <a:ext cx="4261556" cy="5387982"/>
          </a:xfrm>
          <a:custGeom>
            <a:avLst/>
            <a:gdLst/>
            <a:ahLst/>
            <a:cxnLst/>
            <a:rect r="r" b="b" t="t" l="l"/>
            <a:pathLst>
              <a:path h="5387982" w="4261556">
                <a:moveTo>
                  <a:pt x="0" y="0"/>
                </a:moveTo>
                <a:lnTo>
                  <a:pt x="4261555" y="0"/>
                </a:lnTo>
                <a:lnTo>
                  <a:pt x="4261555" y="5387983"/>
                </a:lnTo>
                <a:lnTo>
                  <a:pt x="0" y="5387983"/>
                </a:lnTo>
                <a:lnTo>
                  <a:pt x="0" y="0"/>
                </a:lnTo>
                <a:close/>
              </a:path>
            </a:pathLst>
          </a:custGeom>
          <a:blipFill>
            <a:blip r:embed="rId5"/>
            <a:stretch>
              <a:fillRect l="0" t="0" r="0" b="0"/>
            </a:stretch>
          </a:blipFill>
        </p:spPr>
      </p:sp>
      <p:sp>
        <p:nvSpPr>
          <p:cNvPr name="Freeform 6" id="6"/>
          <p:cNvSpPr/>
          <p:nvPr/>
        </p:nvSpPr>
        <p:spPr>
          <a:xfrm flipH="false" flipV="false" rot="0">
            <a:off x="668212" y="2591944"/>
            <a:ext cx="4907550" cy="4907550"/>
          </a:xfrm>
          <a:custGeom>
            <a:avLst/>
            <a:gdLst/>
            <a:ahLst/>
            <a:cxnLst/>
            <a:rect r="r" b="b" t="t" l="l"/>
            <a:pathLst>
              <a:path h="4907550" w="4907550">
                <a:moveTo>
                  <a:pt x="0" y="0"/>
                </a:moveTo>
                <a:lnTo>
                  <a:pt x="4907550" y="0"/>
                </a:lnTo>
                <a:lnTo>
                  <a:pt x="4907550" y="4907550"/>
                </a:lnTo>
                <a:lnTo>
                  <a:pt x="0" y="4907550"/>
                </a:lnTo>
                <a:lnTo>
                  <a:pt x="0" y="0"/>
                </a:lnTo>
                <a:close/>
              </a:path>
            </a:pathLst>
          </a:custGeom>
          <a:blipFill>
            <a:blip r:embed="rId6"/>
            <a:stretch>
              <a:fillRect l="0" t="0" r="0" b="0"/>
            </a:stretch>
          </a:blipFill>
        </p:spPr>
      </p:sp>
      <p:sp>
        <p:nvSpPr>
          <p:cNvPr name="Freeform 7" id="7" descr="Profile photo of Rachel Gorman, MBA"/>
          <p:cNvSpPr/>
          <p:nvPr/>
        </p:nvSpPr>
        <p:spPr>
          <a:xfrm flipH="false" flipV="false" rot="0">
            <a:off x="11973651" y="2595632"/>
            <a:ext cx="4845108" cy="4907550"/>
          </a:xfrm>
          <a:custGeom>
            <a:avLst/>
            <a:gdLst/>
            <a:ahLst/>
            <a:cxnLst/>
            <a:rect r="r" b="b" t="t" l="l"/>
            <a:pathLst>
              <a:path h="4907550" w="4845108">
                <a:moveTo>
                  <a:pt x="0" y="0"/>
                </a:moveTo>
                <a:lnTo>
                  <a:pt x="4845108" y="0"/>
                </a:lnTo>
                <a:lnTo>
                  <a:pt x="4845108" y="4907549"/>
                </a:lnTo>
                <a:lnTo>
                  <a:pt x="0" y="4907549"/>
                </a:lnTo>
                <a:lnTo>
                  <a:pt x="0" y="0"/>
                </a:lnTo>
                <a:close/>
              </a:path>
            </a:pathLst>
          </a:custGeom>
          <a:blipFill>
            <a:blip r:embed="rId7"/>
            <a:stretch>
              <a:fillRect l="0" t="0" r="-1288" b="0"/>
            </a:stretch>
          </a:blipFill>
        </p:spPr>
      </p:sp>
      <p:sp>
        <p:nvSpPr>
          <p:cNvPr name="TextBox 8" id="8"/>
          <p:cNvSpPr txBox="true"/>
          <p:nvPr/>
        </p:nvSpPr>
        <p:spPr>
          <a:xfrm rot="0">
            <a:off x="11620500" y="7952026"/>
            <a:ext cx="5004472" cy="2549574"/>
          </a:xfrm>
          <a:prstGeom prst="rect">
            <a:avLst/>
          </a:prstGeom>
        </p:spPr>
        <p:txBody>
          <a:bodyPr anchor="t" rtlCol="false" tIns="0" lIns="0" bIns="0" rIns="0">
            <a:spAutoFit/>
          </a:bodyPr>
          <a:lstStyle/>
          <a:p>
            <a:pPr algn="ctr">
              <a:lnSpc>
                <a:spcPts val="2879"/>
              </a:lnSpc>
            </a:pPr>
            <a:r>
              <a:rPr lang="en-US" sz="2400" b="true">
                <a:solidFill>
                  <a:srgbClr val="000000"/>
                </a:solidFill>
                <a:latin typeface="Arimo Bold"/>
                <a:ea typeface="Arimo Bold"/>
                <a:cs typeface="Arimo Bold"/>
                <a:sym typeface="Arimo Bold"/>
              </a:rPr>
              <a:t>RACHEL GORMAN</a:t>
            </a:r>
          </a:p>
          <a:p>
            <a:pPr algn="ctr">
              <a:lnSpc>
                <a:spcPts val="2879"/>
              </a:lnSpc>
            </a:pPr>
            <a:r>
              <a:rPr lang="en-US" sz="2400" b="true">
                <a:solidFill>
                  <a:srgbClr val="000000"/>
                </a:solidFill>
                <a:latin typeface="Arimo Bold"/>
                <a:ea typeface="Arimo Bold"/>
                <a:cs typeface="Arimo Bold"/>
                <a:sym typeface="Arimo Bold"/>
              </a:rPr>
              <a:t>PRESIDENT &amp; CEO</a:t>
            </a:r>
          </a:p>
          <a:p>
            <a:pPr algn="ctr">
              <a:lnSpc>
                <a:spcPts val="2879"/>
              </a:lnSpc>
            </a:pPr>
            <a:r>
              <a:rPr lang="en-US" sz="2400" b="true">
                <a:solidFill>
                  <a:srgbClr val="000000"/>
                </a:solidFill>
                <a:latin typeface="Arimo Bold"/>
                <a:ea typeface="Arimo Bold"/>
                <a:cs typeface="Arimo Bold"/>
                <a:sym typeface="Arimo Bold"/>
              </a:rPr>
              <a:t>MUSKEGON LAKESHORE CHAMBER</a:t>
            </a:r>
          </a:p>
          <a:p>
            <a:pPr algn="ctr">
              <a:lnSpc>
                <a:spcPts val="2879"/>
              </a:lnSpc>
            </a:pPr>
            <a:r>
              <a:rPr lang="en-US" b="true" sz="2400" u="sng">
                <a:solidFill>
                  <a:srgbClr val="467886"/>
                </a:solidFill>
                <a:latin typeface="Arimo Bold"/>
                <a:ea typeface="Arimo Bold"/>
                <a:cs typeface="Arimo Bold"/>
                <a:sym typeface="Arimo Bold"/>
                <a:hlinkClick r:id="rId8" tooltip="mailto:RGORMAN@MUSKEGON.ORG"/>
              </a:rPr>
              <a:t>RGORMAN@MUSKEGON.ORG</a:t>
            </a:r>
          </a:p>
          <a:p>
            <a:pPr algn="ctr">
              <a:lnSpc>
                <a:spcPts val="2879"/>
              </a:lnSpc>
            </a:pPr>
          </a:p>
          <a:p>
            <a:pPr algn="ctr">
              <a:lnSpc>
                <a:spcPts val="2879"/>
              </a:lnSpc>
            </a:pPr>
          </a:p>
        </p:txBody>
      </p:sp>
      <p:sp>
        <p:nvSpPr>
          <p:cNvPr name="TextBox 9" id="9"/>
          <p:cNvSpPr txBox="true"/>
          <p:nvPr/>
        </p:nvSpPr>
        <p:spPr>
          <a:xfrm rot="0">
            <a:off x="224175" y="7721193"/>
            <a:ext cx="5795625" cy="2272575"/>
          </a:xfrm>
          <a:prstGeom prst="rect">
            <a:avLst/>
          </a:prstGeom>
        </p:spPr>
        <p:txBody>
          <a:bodyPr anchor="t" rtlCol="false" tIns="0" lIns="0" bIns="0" rIns="0">
            <a:spAutoFit/>
          </a:bodyPr>
          <a:lstStyle/>
          <a:p>
            <a:pPr algn="ctr">
              <a:lnSpc>
                <a:spcPts val="2879"/>
              </a:lnSpc>
            </a:pPr>
            <a:r>
              <a:rPr lang="en-US" sz="2400" b="true">
                <a:solidFill>
                  <a:srgbClr val="000000"/>
                </a:solidFill>
                <a:latin typeface="Arimo Bold"/>
                <a:ea typeface="Arimo Bold"/>
                <a:cs typeface="Arimo Bold"/>
                <a:sym typeface="Arimo Bold"/>
              </a:rPr>
              <a:t>MARK ALLEN</a:t>
            </a:r>
          </a:p>
          <a:p>
            <a:pPr algn="ctr">
              <a:lnSpc>
                <a:spcPts val="2879"/>
              </a:lnSpc>
            </a:pPr>
            <a:r>
              <a:rPr lang="en-US" sz="2400" b="true">
                <a:solidFill>
                  <a:srgbClr val="000000"/>
                </a:solidFill>
                <a:latin typeface="Arimo Bold"/>
                <a:ea typeface="Arimo Bold"/>
                <a:cs typeface="Arimo Bold"/>
                <a:sym typeface="Arimo Bold"/>
              </a:rPr>
              <a:t>PRESIDENT</a:t>
            </a:r>
          </a:p>
          <a:p>
            <a:pPr algn="ctr">
              <a:lnSpc>
                <a:spcPts val="2879"/>
              </a:lnSpc>
            </a:pPr>
            <a:r>
              <a:rPr lang="en-US" sz="2400" b="true">
                <a:solidFill>
                  <a:srgbClr val="000000"/>
                </a:solidFill>
                <a:latin typeface="Arimo Bold"/>
                <a:ea typeface="Arimo Bold"/>
                <a:cs typeface="Arimo Bold"/>
                <a:sym typeface="Arimo Bold"/>
              </a:rPr>
              <a:t>GRAND HAVEN, SPRING LAKE, FERRYSBURG CHAMBER OF COMMERCE</a:t>
            </a:r>
          </a:p>
          <a:p>
            <a:pPr algn="ctr">
              <a:lnSpc>
                <a:spcPts val="2879"/>
              </a:lnSpc>
            </a:pPr>
            <a:r>
              <a:rPr lang="en-US" b="true" sz="2400" u="sng">
                <a:solidFill>
                  <a:srgbClr val="467886"/>
                </a:solidFill>
                <a:latin typeface="Arimo Bold"/>
                <a:ea typeface="Arimo Bold"/>
                <a:cs typeface="Arimo Bold"/>
                <a:sym typeface="Arimo Bold"/>
                <a:hlinkClick r:id="rId9" tooltip="mailto:MALLEN@GRANDHAVENCHAMBER.ORG"/>
              </a:rPr>
              <a:t>MALLEN@GRANDHAVENCHAMBER.ORG</a:t>
            </a:r>
          </a:p>
          <a:p>
            <a:pPr algn="ctr">
              <a:lnSpc>
                <a:spcPts val="2879"/>
              </a:lnSpc>
            </a:pP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DAGdybfSkIY</dc:identifier>
  <dcterms:modified xsi:type="dcterms:W3CDTF">2011-08-01T06:04:30Z</dcterms:modified>
  <cp:revision>1</cp:revision>
  <dc:title>ESTA TownHall Slides.pptx</dc:title>
</cp:coreProperties>
</file>